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</p:sldMasterIdLst>
  <p:sldIdLst>
    <p:sldId id="256" r:id="rId5"/>
    <p:sldId id="273" r:id="rId6"/>
    <p:sldId id="275" r:id="rId7"/>
    <p:sldId id="276" r:id="rId8"/>
    <p:sldId id="263" r:id="rId9"/>
    <p:sldId id="300" r:id="rId10"/>
    <p:sldId id="304" r:id="rId11"/>
    <p:sldId id="302" r:id="rId12"/>
    <p:sldId id="282" r:id="rId13"/>
    <p:sldId id="308" r:id="rId14"/>
    <p:sldId id="307" r:id="rId15"/>
    <p:sldId id="288" r:id="rId16"/>
    <p:sldId id="284" r:id="rId17"/>
    <p:sldId id="285" r:id="rId18"/>
    <p:sldId id="286" r:id="rId19"/>
    <p:sldId id="310" r:id="rId20"/>
    <p:sldId id="290" r:id="rId21"/>
    <p:sldId id="291" r:id="rId22"/>
    <p:sldId id="292" r:id="rId23"/>
    <p:sldId id="297" r:id="rId24"/>
    <p:sldId id="295" r:id="rId25"/>
    <p:sldId id="293" r:id="rId26"/>
    <p:sldId id="294" r:id="rId27"/>
    <p:sldId id="296" r:id="rId28"/>
    <p:sldId id="298" r:id="rId29"/>
    <p:sldId id="305" r:id="rId30"/>
    <p:sldId id="311" r:id="rId31"/>
    <p:sldId id="31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E30FA-BDEC-4C4B-8346-FD1B586A8E3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9674D9-15FE-452B-B25D-5F11BB1E820C}">
      <dgm:prSet phldrT="[Текст]" custT="1"/>
      <dgm:spPr/>
      <dgm:t>
        <a:bodyPr/>
        <a:lstStyle/>
        <a:p>
          <a:r>
            <a:rPr lang="ru-RU" sz="2400" dirty="0" smtClean="0"/>
            <a:t>Определение</a:t>
          </a:r>
        </a:p>
        <a:p>
          <a:r>
            <a:rPr lang="ru-RU" sz="2400" dirty="0" smtClean="0"/>
            <a:t>смешанного</a:t>
          </a:r>
        </a:p>
        <a:p>
          <a:r>
            <a:rPr lang="ru-RU" sz="2400" dirty="0" smtClean="0"/>
            <a:t>обучения</a:t>
          </a:r>
          <a:endParaRPr lang="ru-RU" sz="2400" dirty="0"/>
        </a:p>
      </dgm:t>
    </dgm:pt>
    <dgm:pt modelId="{14B16362-38C4-4945-8349-B8DD27CC83D0}" type="parTrans" cxnId="{2C444222-B6EF-47EB-A911-4043B854ECD9}">
      <dgm:prSet/>
      <dgm:spPr/>
      <dgm:t>
        <a:bodyPr/>
        <a:lstStyle/>
        <a:p>
          <a:endParaRPr lang="ru-RU"/>
        </a:p>
      </dgm:t>
    </dgm:pt>
    <dgm:pt modelId="{532B86F5-21EC-4385-A3EE-84D2CF734510}" type="sibTrans" cxnId="{2C444222-B6EF-47EB-A911-4043B854ECD9}">
      <dgm:prSet/>
      <dgm:spPr/>
      <dgm:t>
        <a:bodyPr/>
        <a:lstStyle/>
        <a:p>
          <a:endParaRPr lang="ru-RU"/>
        </a:p>
      </dgm:t>
    </dgm:pt>
    <dgm:pt modelId="{7DAFFB80-E37C-4027-8444-91BC0322BEC1}">
      <dgm:prSet phldrT="[Текст]" custT="1"/>
      <dgm:spPr/>
      <dgm:t>
        <a:bodyPr/>
        <a:lstStyle/>
        <a:p>
          <a:r>
            <a:rPr lang="ru-RU" sz="2800" dirty="0" smtClean="0"/>
            <a:t>«</a:t>
          </a:r>
          <a:r>
            <a:rPr lang="ru-RU" sz="2800" b="1" dirty="0" smtClean="0">
              <a:solidFill>
                <a:srgbClr val="002060"/>
              </a:solidFill>
            </a:rPr>
            <a:t>Смешанное обучение </a:t>
          </a:r>
          <a:r>
            <a:rPr lang="ru-RU" sz="2800" dirty="0" smtClean="0"/>
            <a:t>— это образовательный подход, совмещающий обучение с участием учителя (лицом-к-лицу) с онлайн-обучением и предполагающий элементы самостоятельного контроля учеником пути, времени, места и темпа обучения, а также интеграцию опыта обучения с учителем и онлайн</a:t>
          </a:r>
          <a:endParaRPr lang="ru-RU" sz="2800" dirty="0"/>
        </a:p>
      </dgm:t>
    </dgm:pt>
    <dgm:pt modelId="{C98F9BBB-9D0A-4753-95BD-979CEA2911E5}" type="sibTrans" cxnId="{54296294-62E7-4643-A9A4-D52B0986B370}">
      <dgm:prSet/>
      <dgm:spPr/>
      <dgm:t>
        <a:bodyPr/>
        <a:lstStyle/>
        <a:p>
          <a:endParaRPr lang="ru-RU"/>
        </a:p>
      </dgm:t>
    </dgm:pt>
    <dgm:pt modelId="{DF841992-D09A-46EF-8DD6-DC5B23C0BEB4}" type="parTrans" cxnId="{54296294-62E7-4643-A9A4-D52B0986B370}">
      <dgm:prSet/>
      <dgm:spPr/>
      <dgm:t>
        <a:bodyPr/>
        <a:lstStyle/>
        <a:p>
          <a:endParaRPr lang="ru-RU"/>
        </a:p>
      </dgm:t>
    </dgm:pt>
    <dgm:pt modelId="{3A3231E2-E89B-4A42-A8A2-2AA2BA827673}">
      <dgm:prSet phldrT="[Текст]" custT="1"/>
      <dgm:spPr/>
      <dgm:t>
        <a:bodyPr/>
        <a:lstStyle/>
        <a:p>
          <a:r>
            <a:rPr lang="ru-RU" sz="2800" dirty="0" smtClean="0"/>
            <a:t>Институт </a:t>
          </a:r>
          <a:r>
            <a:rPr lang="ru-RU" sz="2800" dirty="0" err="1" smtClean="0"/>
            <a:t>Клейтона</a:t>
          </a:r>
          <a:r>
            <a:rPr lang="ru-RU" sz="2800" dirty="0" smtClean="0"/>
            <a:t> </a:t>
          </a:r>
          <a:r>
            <a:rPr lang="ru-RU" sz="2800" dirty="0" err="1" smtClean="0"/>
            <a:t>Кристенсена</a:t>
          </a:r>
          <a:r>
            <a:rPr lang="ru-RU" sz="2800" dirty="0" smtClean="0"/>
            <a:t> (</a:t>
          </a:r>
          <a:r>
            <a:rPr lang="ru-RU" sz="2800" dirty="0" err="1" smtClean="0"/>
            <a:t>Christensen</a:t>
          </a:r>
          <a:r>
            <a:rPr lang="ru-RU" sz="2800" dirty="0" smtClean="0"/>
            <a:t>)       даёт      следующее определение данной технологии:</a:t>
          </a:r>
          <a:endParaRPr lang="ru-RU" sz="2800" dirty="0"/>
        </a:p>
      </dgm:t>
    </dgm:pt>
    <dgm:pt modelId="{C53DD96B-86D2-4A94-90C3-19CE83959084}" type="sibTrans" cxnId="{D66E3B4D-B0E2-4520-886E-8E3F2840FAFF}">
      <dgm:prSet/>
      <dgm:spPr/>
      <dgm:t>
        <a:bodyPr/>
        <a:lstStyle/>
        <a:p>
          <a:endParaRPr lang="ru-RU"/>
        </a:p>
      </dgm:t>
    </dgm:pt>
    <dgm:pt modelId="{C6F9E356-B388-4F6F-8CD6-40CAB1D4B02E}" type="parTrans" cxnId="{D66E3B4D-B0E2-4520-886E-8E3F2840FAFF}">
      <dgm:prSet/>
      <dgm:spPr/>
      <dgm:t>
        <a:bodyPr/>
        <a:lstStyle/>
        <a:p>
          <a:endParaRPr lang="ru-RU"/>
        </a:p>
      </dgm:t>
    </dgm:pt>
    <dgm:pt modelId="{C6983F93-2482-4E23-9826-CF21A3750078}" type="pres">
      <dgm:prSet presAssocID="{E16E30FA-BDEC-4C4B-8346-FD1B586A8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C3380-C7B3-454A-B4B1-A4E0D49257DD}" type="pres">
      <dgm:prSet presAssocID="{329674D9-15FE-452B-B25D-5F11BB1E820C}" presName="composite" presStyleCnt="0"/>
      <dgm:spPr/>
    </dgm:pt>
    <dgm:pt modelId="{35D8F9DA-32D9-48DA-BC59-E14A35A40DBF}" type="pres">
      <dgm:prSet presAssocID="{329674D9-15FE-452B-B25D-5F11BB1E820C}" presName="parentText" presStyleLbl="alignNode1" presStyleIdx="0" presStyleCnt="1" custScaleX="91604" custScaleY="95475" custLinFactNeighborX="-6552" custLinFactNeighborY="-85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B6764-D877-4253-8147-2D797E7E21F4}" type="pres">
      <dgm:prSet presAssocID="{329674D9-15FE-452B-B25D-5F11BB1E820C}" presName="descendantText" presStyleLbl="alignAcc1" presStyleIdx="0" presStyleCnt="1" custScaleX="102835" custScaleY="153023" custLinFactNeighborX="-756" custLinFactNeighborY="-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A37E4-B45E-4E72-ADFB-E309BE61EDB5}" type="presOf" srcId="{E16E30FA-BDEC-4C4B-8346-FD1B586A8E3E}" destId="{C6983F93-2482-4E23-9826-CF21A3750078}" srcOrd="0" destOrd="0" presId="urn:microsoft.com/office/officeart/2005/8/layout/chevron2"/>
    <dgm:cxn modelId="{2C444222-B6EF-47EB-A911-4043B854ECD9}" srcId="{E16E30FA-BDEC-4C4B-8346-FD1B586A8E3E}" destId="{329674D9-15FE-452B-B25D-5F11BB1E820C}" srcOrd="0" destOrd="0" parTransId="{14B16362-38C4-4945-8349-B8DD27CC83D0}" sibTransId="{532B86F5-21EC-4385-A3EE-84D2CF734510}"/>
    <dgm:cxn modelId="{37D41387-3B4C-4C07-B845-AAB0C3C3A267}" type="presOf" srcId="{3A3231E2-E89B-4A42-A8A2-2AA2BA827673}" destId="{C62B6764-D877-4253-8147-2D797E7E21F4}" srcOrd="0" destOrd="0" presId="urn:microsoft.com/office/officeart/2005/8/layout/chevron2"/>
    <dgm:cxn modelId="{D66E3B4D-B0E2-4520-886E-8E3F2840FAFF}" srcId="{329674D9-15FE-452B-B25D-5F11BB1E820C}" destId="{3A3231E2-E89B-4A42-A8A2-2AA2BA827673}" srcOrd="0" destOrd="0" parTransId="{C6F9E356-B388-4F6F-8CD6-40CAB1D4B02E}" sibTransId="{C53DD96B-86D2-4A94-90C3-19CE83959084}"/>
    <dgm:cxn modelId="{1AA5F101-A2C4-4C3F-905D-F75031E37F6F}" type="presOf" srcId="{7DAFFB80-E37C-4027-8444-91BC0322BEC1}" destId="{C62B6764-D877-4253-8147-2D797E7E21F4}" srcOrd="0" destOrd="1" presId="urn:microsoft.com/office/officeart/2005/8/layout/chevron2"/>
    <dgm:cxn modelId="{54296294-62E7-4643-A9A4-D52B0986B370}" srcId="{329674D9-15FE-452B-B25D-5F11BB1E820C}" destId="{7DAFFB80-E37C-4027-8444-91BC0322BEC1}" srcOrd="1" destOrd="0" parTransId="{DF841992-D09A-46EF-8DD6-DC5B23C0BEB4}" sibTransId="{C98F9BBB-9D0A-4753-95BD-979CEA2911E5}"/>
    <dgm:cxn modelId="{33357DA1-A419-4B68-8AD8-4EC439DE45A3}" type="presOf" srcId="{329674D9-15FE-452B-B25D-5F11BB1E820C}" destId="{35D8F9DA-32D9-48DA-BC59-E14A35A40DBF}" srcOrd="0" destOrd="0" presId="urn:microsoft.com/office/officeart/2005/8/layout/chevron2"/>
    <dgm:cxn modelId="{3E61133A-26C9-4229-A471-443EB6A7F2D8}" type="presParOf" srcId="{C6983F93-2482-4E23-9826-CF21A3750078}" destId="{107C3380-C7B3-454A-B4B1-A4E0D49257DD}" srcOrd="0" destOrd="0" presId="urn:microsoft.com/office/officeart/2005/8/layout/chevron2"/>
    <dgm:cxn modelId="{05000A1B-1F4C-4A04-8950-A884DCF95CCE}" type="presParOf" srcId="{107C3380-C7B3-454A-B4B1-A4E0D49257DD}" destId="{35D8F9DA-32D9-48DA-BC59-E14A35A40DBF}" srcOrd="0" destOrd="0" presId="urn:microsoft.com/office/officeart/2005/8/layout/chevron2"/>
    <dgm:cxn modelId="{486E6D72-A0D4-436F-9F14-EB6E81C77AF6}" type="presParOf" srcId="{107C3380-C7B3-454A-B4B1-A4E0D49257DD}" destId="{C62B6764-D877-4253-8147-2D797E7E21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F9DA-32D9-48DA-BC59-E14A35A40DBF}">
      <dsp:nvSpPr>
        <dsp:cNvPr id="0" name=""/>
        <dsp:cNvSpPr/>
      </dsp:nvSpPr>
      <dsp:spPr>
        <a:xfrm rot="5400000">
          <a:off x="-691866" y="1243507"/>
          <a:ext cx="3845531" cy="2480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Определение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смешанного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обучения</a:t>
          </a:r>
          <a:endParaRPr lang="ru-RU" sz="2400" kern="1200" dirty="0"/>
        </a:p>
      </dsp:txBody>
      <dsp:txXfrm rot="-5400000">
        <a:off x="-9318" y="1801179"/>
        <a:ext cx="2480437" cy="1365094"/>
      </dsp:txXfrm>
    </dsp:sp>
    <dsp:sp modelId="{C62B6764-D877-4253-8147-2D797E7E21F4}">
      <dsp:nvSpPr>
        <dsp:cNvPr id="0" name=""/>
        <dsp:cNvSpPr/>
      </dsp:nvSpPr>
      <dsp:spPr>
        <a:xfrm rot="5400000">
          <a:off x="5135432" y="-2753517"/>
          <a:ext cx="4091678" cy="9598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Институт </a:t>
          </a:r>
          <a:r>
            <a:rPr lang="ru-RU" sz="2800" kern="1200" dirty="0" err="1" smtClean="0"/>
            <a:t>Клейтона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Кристенсена</a:t>
          </a:r>
          <a:r>
            <a:rPr lang="ru-RU" sz="2800" kern="1200" dirty="0" smtClean="0"/>
            <a:t> (</a:t>
          </a:r>
          <a:r>
            <a:rPr lang="ru-RU" sz="2800" kern="1200" dirty="0" err="1" smtClean="0"/>
            <a:t>Christensen</a:t>
          </a:r>
          <a:r>
            <a:rPr lang="ru-RU" sz="2800" kern="1200" dirty="0" smtClean="0"/>
            <a:t>)       даёт      следующее определение данной технологии: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</a:t>
          </a:r>
          <a:r>
            <a:rPr lang="ru-RU" sz="2800" b="1" kern="1200" dirty="0" smtClean="0">
              <a:solidFill>
                <a:srgbClr val="002060"/>
              </a:solidFill>
            </a:rPr>
            <a:t>Смешанное обучение </a:t>
          </a:r>
          <a:r>
            <a:rPr lang="ru-RU" sz="2800" kern="1200" dirty="0" smtClean="0"/>
            <a:t>— это образовательный подход, совмещающий обучение с участием учителя (лицом-к-лицу) с онлайн-обучением и предполагающий элементы самостоятельного контроля учеником пути, времени, места и темпа обучения, а также интеграцию опыта обучения с учителем и онлайн</a:t>
          </a:r>
          <a:endParaRPr lang="ru-RU" sz="2800" kern="1200" dirty="0"/>
        </a:p>
      </dsp:txBody>
      <dsp:txXfrm rot="-5400000">
        <a:off x="2381915" y="199739"/>
        <a:ext cx="9398974" cy="369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51248E-FEBA-4B06-9E1C-7134E714757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4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5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20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7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13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4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57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7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8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8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53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51248E-FEBA-4B06-9E1C-7134E714757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36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92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02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31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97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44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3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38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31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72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98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51248E-FEBA-4B06-9E1C-7134E714757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81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27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88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22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25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9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89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54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19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51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7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6C62C3-94B0-4A5D-9C4F-C64C54FBFA7F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6C62C3-94B0-4A5D-9C4F-C64C54FBFA7F}" type="datetimeFigureOut">
              <a:rPr lang="ru-RU" smtClean="0">
                <a:solidFill>
                  <a:srgbClr val="438086"/>
                </a:solidFill>
              </a:rPr>
              <a:pPr/>
              <a:t>08.06.2021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51248E-FEBA-4B06-9E1C-7134E714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3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77A481-6D2E-48E0-B741-AC5B6C962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20040"/>
            <a:ext cx="11277600" cy="27889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От традиционного обучения 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smtClean="0"/>
              <a:t>модели </a:t>
            </a:r>
            <a:r>
              <a:rPr lang="ru-RU" smtClean="0"/>
              <a:t>«Перевёрнутого </a:t>
            </a:r>
            <a:r>
              <a:rPr lang="ru-RU" dirty="0" smtClean="0"/>
              <a:t>класса" </a:t>
            </a:r>
            <a:br>
              <a:rPr lang="ru-RU" dirty="0" smtClean="0"/>
            </a:br>
            <a:r>
              <a:rPr lang="ru-RU" dirty="0" smtClean="0"/>
              <a:t>технологии смешанного обучения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D8B0146-38DF-4934-93EF-C8DFE4122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9" y="4682062"/>
            <a:ext cx="9913621" cy="795007"/>
          </a:xfrm>
        </p:spPr>
        <p:txBody>
          <a:bodyPr anchor="ctr"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XO Thames" pitchFamily="18" charset="-52"/>
              </a:rPr>
              <a:t>					            </a:t>
            </a:r>
          </a:p>
          <a:p>
            <a:r>
              <a:rPr lang="ru-RU" dirty="0" smtClean="0">
                <a:solidFill>
                  <a:schemeClr val="tx1"/>
                </a:solidFill>
                <a:latin typeface="XO Thames" pitchFamily="18" charset="-52"/>
              </a:rPr>
              <a:t>						Из </a:t>
            </a:r>
            <a:r>
              <a:rPr lang="ru-RU" dirty="0">
                <a:solidFill>
                  <a:schemeClr val="tx1"/>
                </a:solidFill>
                <a:latin typeface="XO Thames" pitchFamily="18" charset="-52"/>
              </a:rPr>
              <a:t>опыта </a:t>
            </a:r>
            <a:r>
              <a:rPr lang="ru-RU" dirty="0" smtClean="0">
                <a:solidFill>
                  <a:schemeClr val="tx1"/>
                </a:solidFill>
                <a:latin typeface="XO Thames" pitchFamily="18" charset="-52"/>
              </a:rPr>
              <a:t>работы</a:t>
            </a:r>
          </a:p>
          <a:p>
            <a:r>
              <a:rPr lang="ru-RU" dirty="0" smtClean="0">
                <a:solidFill>
                  <a:schemeClr val="tx1"/>
                </a:solidFill>
                <a:latin typeface="XO Thames" pitchFamily="18" charset="-52"/>
              </a:rPr>
              <a:t>  						учителя </a:t>
            </a:r>
            <a:r>
              <a:rPr lang="ru-RU" dirty="0">
                <a:solidFill>
                  <a:schemeClr val="tx1"/>
                </a:solidFill>
                <a:latin typeface="XO Thames" pitchFamily="18" charset="-52"/>
              </a:rPr>
              <a:t>английского </a:t>
            </a:r>
            <a:r>
              <a:rPr lang="ru-RU" dirty="0" smtClean="0">
                <a:solidFill>
                  <a:schemeClr val="tx1"/>
                </a:solidFill>
                <a:latin typeface="XO Thames" pitchFamily="18" charset="-52"/>
              </a:rPr>
              <a:t>языка</a:t>
            </a:r>
          </a:p>
          <a:p>
            <a:r>
              <a:rPr lang="ru-RU" dirty="0" smtClean="0">
                <a:solidFill>
                  <a:schemeClr val="tx1"/>
                </a:solidFill>
                <a:latin typeface="XO Thames" pitchFamily="18" charset="-52"/>
              </a:rPr>
              <a:t> 						Борисовой Н.Н.</a:t>
            </a:r>
            <a:endParaRPr lang="ru-RU" dirty="0">
              <a:solidFill>
                <a:schemeClr val="tx1"/>
              </a:solidFill>
              <a:latin typeface="XO Thames" pitchFamily="18" charset="-52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XO Thames" pitchFamily="18" charset="-52"/>
              </a:rPr>
              <a:t>						МАОУ «СОШ № 19»</a:t>
            </a:r>
            <a:endParaRPr lang="ru-RU" dirty="0">
              <a:solidFill>
                <a:schemeClr val="tx1"/>
              </a:solidFill>
              <a:latin typeface="XO Thames" pitchFamily="18" charset="-52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XO Thames" pitchFamily="18" charset="-52"/>
              </a:rPr>
              <a:t>						г.о. Мытищи </a:t>
            </a:r>
          </a:p>
          <a:p>
            <a:r>
              <a:rPr lang="ru-RU" dirty="0" smtClean="0">
                <a:solidFill>
                  <a:schemeClr val="tx1"/>
                </a:solidFill>
                <a:latin typeface="XO Thames" pitchFamily="18" charset="-52"/>
              </a:rPr>
              <a:t>				2021 г.</a:t>
            </a:r>
            <a:endParaRPr lang="ru-RU" dirty="0">
              <a:solidFill>
                <a:schemeClr val="tx1"/>
              </a:solidFill>
              <a:latin typeface="XO Thames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49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158240"/>
            <a:ext cx="11628120" cy="541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Инфоурок методические разработки\Доклад\skysm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8601"/>
            <a:ext cx="6477000" cy="86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85" y="1173707"/>
            <a:ext cx="11582855" cy="568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2" y="433008"/>
            <a:ext cx="64801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"/>
            <a:ext cx="9753600" cy="64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" y="0"/>
            <a:ext cx="6172200" cy="652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746" y="423081"/>
            <a:ext cx="6172200" cy="633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7604760" cy="67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360" y="177420"/>
            <a:ext cx="7025640" cy="655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396240"/>
            <a:ext cx="5699760" cy="623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082040"/>
            <a:ext cx="5029200" cy="55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720" y="1920240"/>
            <a:ext cx="5029200" cy="46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487"/>
            <a:ext cx="9875520" cy="668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80" y="655320"/>
            <a:ext cx="6522720" cy="620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90" y="95535"/>
            <a:ext cx="11505062" cy="66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4842"/>
            <a:ext cx="9753600" cy="66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img20210608_19214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4029">
            <a:off x="664084" y="405657"/>
            <a:ext cx="5974050" cy="6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img20210608_1929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323">
            <a:off x="6569016" y="463018"/>
            <a:ext cx="5058877" cy="62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3238" y="376869"/>
            <a:ext cx="6474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424456"/>
                </a:solidFill>
                <a:latin typeface="Trebuchet MS"/>
              </a:rPr>
              <a:t>Инструкция РЭШ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36980"/>
            <a:ext cx="10972800" cy="1009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Дистанционная форма работы в период пандемии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D58BFC-25FF-46EA-A925-BE9CD35A5F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786" y="1910687"/>
            <a:ext cx="2420789" cy="163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ШМО английского языка\full_lnpXeCJ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44" y="2528046"/>
            <a:ext cx="4105836" cy="33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Инфоурок методические разработки\Доклад\e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38" y="2109995"/>
            <a:ext cx="33718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Инфоурок методические разработки\Доклад\quizl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0" y="5712938"/>
            <a:ext cx="2088960" cy="7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Инфоурок методические разработки\Доклад\skysm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9" y="3874716"/>
            <a:ext cx="4005946" cy="8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666" y="5636525"/>
            <a:ext cx="2485338" cy="57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30" y="3230082"/>
            <a:ext cx="2338558" cy="72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E:\ШМО английского языка\ru_lecta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3" y="4662128"/>
            <a:ext cx="2944813" cy="7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42" y="1638507"/>
            <a:ext cx="422109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E:\ШМО английского языка\yaklass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34" y="5240027"/>
            <a:ext cx="2028825" cy="12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ШМО английского языка\гугл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77" y="5438452"/>
            <a:ext cx="2869726" cy="100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24238"/>
            <a:ext cx="14288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576638"/>
            <a:ext cx="14288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29" y="4318892"/>
            <a:ext cx="2565779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31" y="385549"/>
            <a:ext cx="10972800" cy="63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276" y="122830"/>
            <a:ext cx="10481480" cy="66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367" y="532262"/>
            <a:ext cx="9753600" cy="600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86854"/>
            <a:ext cx="10198290" cy="60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BBD704-F0AA-4AA4-B463-B5B1E98A59A7}"/>
              </a:ext>
            </a:extLst>
          </p:cNvPr>
          <p:cNvSpPr txBox="1"/>
          <p:nvPr/>
        </p:nvSpPr>
        <p:spPr>
          <a:xfrm>
            <a:off x="663150" y="475861"/>
            <a:ext cx="47550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Говорение.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формат видео и аудиозаписи диалогов и монологов в более комфортной обстановке вне школы.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записывают и отправляют мне ссылки на свои файлы и с нетерпением ждут комментариев. Такой подход я считаю ещё одним шагом к индивидуализации в процессе обучения английскому языку. 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4E0F49-520E-4C0C-962E-7977FD3565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2434" y="592865"/>
            <a:ext cx="1568272" cy="167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1" y="592865"/>
            <a:ext cx="3002507" cy="413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E:\ШМО английского языка\45523730-british-boy-and-girl-greeting-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65" y="4727448"/>
            <a:ext cx="2739077" cy="19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ШМО английского языка\Говорение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79" y="2338645"/>
            <a:ext cx="2846181" cy="43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709837"/>
            <a:ext cx="8488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«Задача учителя не в том, чтобы дать ученикам максимум знаний, а в том, чтобы привить им интерес к самостоятельному поиску знаний, научить добывать знания и пользоваться ими».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								 Константин Кушнер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196" name="Picture 4" descr="Биография Кушнер, Константин. Цитаты, афоризмы, высказывания. Величайшие  цитаты Кушнер, Константин на icit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53440"/>
            <a:ext cx="2301239" cy="3550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Большой синий занавес Premium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09" y="826146"/>
            <a:ext cx="11292839" cy="56845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Благодарю за внимание!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     Будьте здоровы и 									 счастливы!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1143000"/>
            <a:ext cx="11791666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Понятие </a:t>
            </a:r>
            <a:r>
              <a:rPr lang="ru-RU" b="1" dirty="0">
                <a:solidFill>
                  <a:schemeClr val="bg1"/>
                </a:solidFill>
              </a:rPr>
              <a:t>смешанного обучения и </a:t>
            </a:r>
            <a:r>
              <a:rPr lang="ru-RU" b="1" dirty="0" smtClean="0">
                <a:solidFill>
                  <a:schemeClr val="bg1"/>
                </a:solidFill>
              </a:rPr>
              <a:t>немного истории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Русскоязычный </a:t>
            </a:r>
            <a:r>
              <a:rPr lang="ru-RU" dirty="0">
                <a:solidFill>
                  <a:schemeClr val="bg1"/>
                </a:solidFill>
              </a:rPr>
              <a:t>термин «смешанное обучение» представляет собой дословный перевод английских слов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blended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learning</a:t>
            </a:r>
            <a:r>
              <a:rPr lang="ru-RU" dirty="0">
                <a:solidFill>
                  <a:schemeClr val="bg1"/>
                </a:solidFill>
              </a:rPr>
              <a:t>. Обратим внимание, что в английской версии употребляется именно слово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learning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учение</a:t>
            </a:r>
            <a:r>
              <a:rPr lang="ru-RU" dirty="0">
                <a:solidFill>
                  <a:schemeClr val="bg1"/>
                </a:solidFill>
              </a:rPr>
              <a:t>, т.е. процесс получения знаний и умений, в котором </a:t>
            </a:r>
            <a:r>
              <a:rPr lang="ru-RU" u="sng" dirty="0">
                <a:solidFill>
                  <a:schemeClr val="bg1"/>
                </a:solidFill>
              </a:rPr>
              <a:t>ученик является активно действующим субъектом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8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772" y="4611231"/>
            <a:ext cx="1191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								«</a:t>
            </a:r>
            <a:r>
              <a:rPr lang="ru-RU" sz="2800" b="1" dirty="0">
                <a:solidFill>
                  <a:srgbClr val="002060"/>
                </a:solidFill>
              </a:rPr>
              <a:t>Смешанное обучение </a:t>
            </a:r>
            <a:r>
              <a:rPr lang="ru-RU" sz="2800" dirty="0"/>
              <a:t>– это </a:t>
            </a:r>
            <a:r>
              <a:rPr lang="ru-RU" sz="2800" dirty="0">
                <a:solidFill>
                  <a:schemeClr val="bg1"/>
                </a:solidFill>
              </a:rPr>
              <a:t>образовательная технология, в которой сочетаются и взаимопроникают очное и электронное обучение с возможностью самостоятельного выбора учеником времени, места, темпа и траектории обучения</a:t>
            </a:r>
            <a:r>
              <a:rPr lang="ru-RU" sz="2800" dirty="0"/>
              <a:t>».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96021569"/>
              </p:ext>
            </p:extLst>
          </p:nvPr>
        </p:nvGraphicFramePr>
        <p:xfrm>
          <a:off x="86435" y="504969"/>
          <a:ext cx="12041875" cy="485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6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3C0A7D-52E7-4F0D-BE4A-7762B6EF70D1}"/>
              </a:ext>
            </a:extLst>
          </p:cNvPr>
          <p:cNvSpPr txBox="1"/>
          <p:nvPr/>
        </p:nvSpPr>
        <p:spPr>
          <a:xfrm>
            <a:off x="6478555" y="429210"/>
            <a:ext cx="5110065" cy="465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Гибкая модель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Учащиеся переходят от одного вида учебной работы к другому по индивидуализированному учебному расписанию, взаимодействуя с учителем преимущественно дистанционно.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DB311B-688B-4C24-A0F3-B6D089FFC746}"/>
              </a:ext>
            </a:extLst>
          </p:cNvPr>
          <p:cNvSpPr txBox="1"/>
          <p:nvPr/>
        </p:nvSpPr>
        <p:spPr>
          <a:xfrm>
            <a:off x="503853" y="4506685"/>
            <a:ext cx="113180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«Меню»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Carte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— модель, в которой учащиеся обучаются по одному или нескольким курсам полностью в онлайн-формате под дистанционным руководством учителя и могут в то же время участвовать в офлайн учебных активностях. Дистанционное обучение может осуществляться как в помещении самой школы, так и вне ее. 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225E2C-24C1-4CA6-ADCB-4604FE3F1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" y="275431"/>
            <a:ext cx="5377542" cy="411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8BC48E-0866-46FB-B8F5-2A67B17EC1F3}"/>
              </a:ext>
            </a:extLst>
          </p:cNvPr>
          <p:cNvSpPr txBox="1"/>
          <p:nvPr/>
        </p:nvSpPr>
        <p:spPr>
          <a:xfrm>
            <a:off x="6670589" y="654984"/>
            <a:ext cx="5002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Ротационная модель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rotation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включает поочередную смену традиционного обучения в аудитории с самостоятельным обучением (онлайн-обучением).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B59782-A363-4F85-BC1E-CE730DA70B3D}"/>
              </a:ext>
            </a:extLst>
          </p:cNvPr>
          <p:cNvSpPr txBox="1"/>
          <p:nvPr/>
        </p:nvSpPr>
        <p:spPr>
          <a:xfrm>
            <a:off x="755780" y="4133461"/>
            <a:ext cx="109168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Ротация станций (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Station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Rotation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или модель 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внутриклассной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ротации. </a:t>
            </a:r>
          </a:p>
          <a:p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Осуществляется переход от одной модальности к другой, включая онлайн-обучение в пределах одного класса. </a:t>
            </a:r>
            <a:endParaRPr lang="ru-RU" sz="2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CB2F88-9FC6-40C8-91BC-1528A86D8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" y="513185"/>
            <a:ext cx="6184678" cy="341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13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8EDA07-EA7E-4861-BF54-6AA94E47E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523536"/>
            <a:ext cx="11068334" cy="509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28300" y="509156"/>
            <a:ext cx="1072714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лабораторной ротации (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Rotation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Переход от работы в классе к работе в учебной онлайн-лаборатории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00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D2E0E3-A1AA-4DFA-8D38-D45097E39E85}"/>
              </a:ext>
            </a:extLst>
          </p:cNvPr>
          <p:cNvSpPr txBox="1"/>
          <p:nvPr/>
        </p:nvSpPr>
        <p:spPr>
          <a:xfrm>
            <a:off x="6568751" y="811763"/>
            <a:ext cx="51201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индивидуальной ротации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 Individual Rotation Model).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обучащегося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есть индивидуальное расписание ротаций (</a:t>
            </a:r>
            <a:r>
              <a:rPr lang="ru-RU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playlist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не обязательно совпадающее с наличием свободных модальностей в классе. </a:t>
            </a:r>
            <a:endParaRPr lang="ru-RU" sz="2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5979F-0FAE-45CA-9FC8-A7E83B718D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61" y="727785"/>
            <a:ext cx="6323090" cy="595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0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1" y="528851"/>
            <a:ext cx="11368585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модель «Перевёрнутый класс»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1446663"/>
            <a:ext cx="5663821" cy="51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E:\ШМО английского языка\Пер КЛ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6" y="1501254"/>
            <a:ext cx="6500884" cy="53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2596</TotalTime>
  <Words>348</Words>
  <Application>Microsoft Office PowerPoint</Application>
  <PresentationFormat>Произвольный</PresentationFormat>
  <Paragraphs>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Городская</vt:lpstr>
      <vt:lpstr>1_Городская</vt:lpstr>
      <vt:lpstr>2_Городская</vt:lpstr>
      <vt:lpstr>3_Городская</vt:lpstr>
      <vt:lpstr>От традиционного обучения  к модели «Перевёрнутого класса"  технологии смешанного обучения</vt:lpstr>
      <vt:lpstr>Дистанционная форма работы в период пандемии</vt:lpstr>
      <vt:lpstr> Понятие смешанного обучения и немного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модель «Перевёрнутый класс»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Смешанное обучение</dc:title>
  <dc:creator>Nina</dc:creator>
  <cp:lastModifiedBy>Nina</cp:lastModifiedBy>
  <cp:revision>74</cp:revision>
  <dcterms:created xsi:type="dcterms:W3CDTF">2020-10-26T07:26:04Z</dcterms:created>
  <dcterms:modified xsi:type="dcterms:W3CDTF">2021-06-08T17:27:07Z</dcterms:modified>
</cp:coreProperties>
</file>